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11.04.2022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11.04.2022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11.04.2022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11.04.2022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11.04.2022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11.04.2022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11.04.2022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639732"/>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dirty="0">
                <a:latin typeface="Arial" charset="0"/>
              </a:rPr>
              <a:t>Employment or Leadership Position</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Advisory Role or Expert Testimony</a:t>
            </a:r>
            <a:br>
              <a:rPr lang="de-DE" sz="1100" dirty="0">
                <a:latin typeface="Arial" charset="0"/>
              </a:rPr>
            </a:br>
            <a:br>
              <a:rPr lang="de-DE" sz="950" dirty="0">
                <a:latin typeface="Arial" charset="0"/>
              </a:rPr>
            </a:br>
            <a:br>
              <a:rPr lang="de-DE" sz="950"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Stock Ownership</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Patent, Copyright, Licensing</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Honoraria</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Financing of Scientific Research</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Other Financial Relationships</a:t>
            </a:r>
            <a:br>
              <a:rPr lang="de-DE" sz="1200" b="1" dirty="0">
                <a:latin typeface="Arial" charset="0"/>
              </a:rPr>
            </a:br>
            <a:br>
              <a:rPr lang="de-DE" sz="950" b="1" dirty="0">
                <a:latin typeface="Arial" charset="0"/>
              </a:rPr>
            </a:br>
            <a:br>
              <a:rPr lang="de-DE" sz="950" b="1" dirty="0">
                <a:latin typeface="Arial" charset="0"/>
              </a:rPr>
            </a:br>
            <a:endParaRPr lang="de-DE" sz="950" dirty="0">
              <a:latin typeface="Arial" charset="0"/>
            </a:endParaRPr>
          </a:p>
          <a:p>
            <a:pPr marL="228600" indent="-228600" eaLnBrk="0" hangingPunct="0">
              <a:buFont typeface="+mj-lt"/>
              <a:buAutoNum type="arabicPeriod"/>
              <a:defRPr/>
            </a:pP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a:latin typeface="Arial" panose="020B0604020202020204" pitchFamily="34" charset="0"/>
                <a:cs typeface="Arial" panose="020B0604020202020204" pitchFamily="34" charset="0"/>
              </a:rPr>
              <a:t>Disclosure of conflicts of interest</a:t>
            </a:r>
            <a:endParaRPr lang="de-DE" b="1" dirty="0">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9A8DAF43-30FF-4739-9206-59D4C66C162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43835" y="486032"/>
            <a:ext cx="1440000" cy="1440000"/>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801314"/>
          </a:xfrm>
          <a:prstGeom prst="rect">
            <a:avLst/>
          </a:prstGeom>
          <a:noFill/>
          <a:ln w="9525">
            <a:noFill/>
            <a:miter lim="800000"/>
            <a:headEnd/>
            <a:tailEnd/>
          </a:ln>
        </p:spPr>
        <p:txBody>
          <a:bodyPr>
            <a:spAutoFit/>
          </a:bodyPr>
          <a:lstStyle/>
          <a:p>
            <a:pPr eaLnBrk="0" hangingPunct="0">
              <a:defRPr/>
            </a:pPr>
            <a:r>
              <a:rPr lang="de-DE" sz="1200" b="1" dirty="0">
                <a:latin typeface="Arial" panose="020B0604020202020204" pitchFamily="34" charset="0"/>
                <a:cs typeface="Arial" panose="020B0604020202020204" pitchFamily="34" charset="0"/>
              </a:rPr>
              <a:t>1. </a:t>
            </a:r>
            <a:r>
              <a:rPr lang="en-US" sz="1200" b="1" dirty="0">
                <a:latin typeface="Arial" panose="020B0604020202020204" pitchFamily="34" charset="0"/>
                <a:cs typeface="Arial" panose="020B0604020202020204" pitchFamily="34" charset="0"/>
              </a:rPr>
              <a:t>Employment or Leadership Position</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Any full-time or part-time employment, leadership position, etc. for an entity having an investment in the subject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matter under consideration or a licensing or any other commercial interest in the subject matter under consideration.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2. </a:t>
            </a:r>
            <a:r>
              <a:rPr lang="en-US" sz="1200" b="1" dirty="0">
                <a:latin typeface="Arial" panose="020B0604020202020204" pitchFamily="34" charset="0"/>
                <a:cs typeface="Arial" panose="020B0604020202020204" pitchFamily="34" charset="0"/>
              </a:rPr>
              <a:t>Advisory Role or Expert Testimony</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3. </a:t>
            </a:r>
            <a:r>
              <a:rPr lang="en-US" sz="1200" b="1" dirty="0">
                <a:latin typeface="Arial" panose="020B0604020202020204" pitchFamily="34" charset="0"/>
                <a:cs typeface="Arial" panose="020B0604020202020204" pitchFamily="34" charset="0"/>
              </a:rPr>
              <a:t>Stock Ownership</a:t>
            </a:r>
            <a:endParaRPr lang="de-DE" sz="1200" b="1" dirty="0">
              <a:latin typeface="Arial" panose="020B0604020202020204" pitchFamily="34" charset="0"/>
              <a:cs typeface="Arial" panose="020B0604020202020204" pitchFamily="34" charset="0"/>
            </a:endParaRPr>
          </a:p>
          <a:p>
            <a:pPr lvl="1" eaLnBrk="0" hangingPunct="0">
              <a:defRPr/>
            </a:pPr>
            <a:r>
              <a:rPr lang="en-US" sz="1100" dirty="0">
                <a:latin typeface="Arial" panose="020B0604020202020204" pitchFamily="34" charset="0"/>
                <a:cs typeface="Arial" panose="020B0604020202020204" pitchFamily="34" charset="0"/>
              </a:rPr>
              <a:t>Any stock or share ownership, publicly or not publicly traded, in a corporation or  fund that has invested in the subject matter under consideration or has a license or any other commercial interest in the subject of the investigation.</a:t>
            </a:r>
            <a:endParaRPr lang="de-DE" sz="1100" dirty="0">
              <a:latin typeface="Arial" panose="020B0604020202020204" pitchFamily="34" charset="0"/>
              <a:cs typeface="Arial" panose="020B0604020202020204" pitchFamily="34" charset="0"/>
            </a:endParaRPr>
          </a:p>
          <a:p>
            <a:pPr eaLnBrk="0" hangingPunct="0">
              <a:defRPr/>
            </a:pPr>
            <a:r>
              <a:rPr lang="de-DE" sz="1200" b="1" dirty="0">
                <a:latin typeface="Arial" panose="020B0604020202020204" pitchFamily="34" charset="0"/>
                <a:cs typeface="Arial" panose="020B0604020202020204" pitchFamily="34" charset="0"/>
              </a:rPr>
              <a:t>4. </a:t>
            </a:r>
            <a:r>
              <a:rPr lang="en-US" sz="1200" b="1" dirty="0">
                <a:latin typeface="Arial" panose="020B0604020202020204" pitchFamily="34" charset="0"/>
                <a:cs typeface="Arial" panose="020B0604020202020204" pitchFamily="34" charset="0"/>
              </a:rPr>
              <a:t>Patent, Copyright, Licensing</a:t>
            </a:r>
            <a:endParaRPr lang="de-DE" sz="1200" b="1" dirty="0">
              <a:latin typeface="Arial" panose="020B0604020202020204" pitchFamily="34" charset="0"/>
              <a:cs typeface="Arial" panose="020B0604020202020204" pitchFamily="34" charset="0"/>
            </a:endParaRPr>
          </a:p>
          <a:p>
            <a:pPr lvl="1" eaLnBrk="0" hangingPunct="0">
              <a:defRPr/>
            </a:pPr>
            <a:r>
              <a:rPr lang="en-US" sz="1100" dirty="0">
                <a:latin typeface="Arial" panose="020B0604020202020204" pitchFamily="34" charset="0"/>
                <a:cs typeface="Arial" panose="020B0604020202020204" pitchFamily="34" charset="0"/>
              </a:rPr>
              <a:t>Any commercial interests (e. g. patent, copyright, licensing) for drugs or medical products in the subject matter.</a:t>
            </a:r>
            <a:endParaRPr lang="de-DE" sz="1100" dirty="0">
              <a:latin typeface="Arial" panose="020B0604020202020204" pitchFamily="34" charset="0"/>
              <a:cs typeface="Arial" panose="020B0604020202020204" pitchFamily="34" charset="0"/>
            </a:endParaRPr>
          </a:p>
          <a:p>
            <a:pPr eaLnBrk="0" hangingPunct="0">
              <a:defRPr/>
            </a:pPr>
            <a:r>
              <a:rPr lang="de-DE" sz="1200" b="1" dirty="0">
                <a:latin typeface="Arial" panose="020B0604020202020204" pitchFamily="34" charset="0"/>
                <a:cs typeface="Arial" panose="020B0604020202020204" pitchFamily="34" charset="0"/>
              </a:rPr>
              <a:t>5. </a:t>
            </a:r>
            <a:r>
              <a:rPr lang="en-US" sz="1200" b="1" dirty="0">
                <a:latin typeface="Arial" panose="020B0604020202020204" pitchFamily="34" charset="0"/>
                <a:cs typeface="Arial" panose="020B0604020202020204" pitchFamily="34" charset="0"/>
              </a:rPr>
              <a:t>Honoraria</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consideration.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6. </a:t>
            </a:r>
            <a:r>
              <a:rPr lang="en-US" sz="1200" b="1" dirty="0">
                <a:latin typeface="Arial" panose="020B0604020202020204" pitchFamily="34" charset="0"/>
                <a:cs typeface="Arial" panose="020B0604020202020204" pitchFamily="34" charset="0"/>
              </a:rPr>
              <a:t>Financing of Scientific Research</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All payments associated with a research project must be disclosed if provided by a commercial or other sponsor.</a:t>
            </a:r>
            <a:endParaRPr lang="de-DE" sz="1100" dirty="0">
              <a:latin typeface="Arial" panose="020B0604020202020204" pitchFamily="34" charset="0"/>
              <a:cs typeface="Arial" panose="020B0604020202020204" pitchFamily="34" charset="0"/>
            </a:endParaRPr>
          </a:p>
          <a:p>
            <a:pPr eaLnBrk="0" hangingPunct="0">
              <a:defRPr/>
            </a:pPr>
            <a:r>
              <a:rPr lang="de-DE" sz="1200" b="1" dirty="0">
                <a:latin typeface="Arial" panose="020B0604020202020204" pitchFamily="34" charset="0"/>
                <a:cs typeface="Arial" panose="020B0604020202020204" pitchFamily="34" charset="0"/>
              </a:rPr>
              <a:t>7. </a:t>
            </a:r>
            <a:r>
              <a:rPr lang="en-US" sz="1200" b="1" dirty="0">
                <a:latin typeface="Arial" panose="020B0604020202020204" pitchFamily="34" charset="0"/>
                <a:cs typeface="Arial" panose="020B0604020202020204" pitchFamily="34" charset="0"/>
              </a:rPr>
              <a:t>Other Financial Relationships</a:t>
            </a:r>
            <a:r>
              <a:rPr lang="de-DE" sz="1200" b="1" dirty="0">
                <a:latin typeface="Arial" panose="020B0604020202020204" pitchFamily="34" charset="0"/>
                <a:cs typeface="Arial" panose="020B0604020202020204" pitchFamily="34" charset="0"/>
              </a:rPr>
              <a:t> </a:t>
            </a:r>
          </a:p>
          <a:p>
            <a:pPr lvl="1" eaLnBrk="0" hangingPunct="0">
              <a:defRPr/>
            </a:pPr>
            <a:r>
              <a:rPr lang="en-US" sz="1100" dirty="0">
                <a:latin typeface="Arial" panose="020B0604020202020204" pitchFamily="34" charset="0"/>
                <a:cs typeface="Arial" panose="020B0604020202020204" pitchFamily="34"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100" dirty="0">
                <a:latin typeface="Arial" panose="020B0604020202020204" pitchFamily="34" charset="0"/>
                <a:cs typeface="Arial" panose="020B0604020202020204" pitchFamily="34" charset="0"/>
              </a:rPr>
              <a:t> </a:t>
            </a:r>
          </a:p>
          <a:p>
            <a:pPr eaLnBrk="0" hangingPunct="0">
              <a:defRPr/>
            </a:pPr>
            <a:r>
              <a:rPr lang="de-DE" sz="1200" b="1" dirty="0">
                <a:latin typeface="Arial" panose="020B0604020202020204" pitchFamily="34" charset="0"/>
                <a:cs typeface="Arial" panose="020B0604020202020204" pitchFamily="34" charset="0"/>
              </a:rPr>
              <a:t>8. </a:t>
            </a:r>
            <a:r>
              <a:rPr lang="de-DE" sz="1200" b="1" dirty="0" err="1">
                <a:latin typeface="Arial" panose="020B0604020202020204" pitchFamily="34" charset="0"/>
                <a:cs typeface="Arial" panose="020B0604020202020204" pitchFamily="34" charset="0"/>
              </a:rPr>
              <a:t>Immaterial</a:t>
            </a:r>
            <a:r>
              <a:rPr lang="de-DE" sz="1200" b="1" dirty="0">
                <a:latin typeface="Arial" panose="020B0604020202020204" pitchFamily="34" charset="0"/>
                <a:cs typeface="Arial" panose="020B0604020202020204" pitchFamily="34" charset="0"/>
              </a:rPr>
              <a:t> </a:t>
            </a:r>
            <a:r>
              <a:rPr lang="de-DE" sz="1200" b="1" dirty="0" err="1">
                <a:latin typeface="Arial" panose="020B0604020202020204" pitchFamily="34" charset="0"/>
                <a:cs typeface="Arial" panose="020B0604020202020204" pitchFamily="34" charset="0"/>
              </a:rPr>
              <a:t>Conflicts</a:t>
            </a:r>
            <a:r>
              <a:rPr lang="de-DE" sz="1200" b="1" dirty="0">
                <a:latin typeface="Arial" panose="020B0604020202020204" pitchFamily="34" charset="0"/>
                <a:cs typeface="Arial" panose="020B0604020202020204" pitchFamily="34" charset="0"/>
              </a:rPr>
              <a:t> </a:t>
            </a:r>
            <a:r>
              <a:rPr lang="de-DE" sz="1200" b="1" dirty="0" err="1">
                <a:latin typeface="Arial" panose="020B0604020202020204" pitchFamily="34" charset="0"/>
                <a:cs typeface="Arial" panose="020B0604020202020204" pitchFamily="34" charset="0"/>
              </a:rPr>
              <a:t>of</a:t>
            </a:r>
            <a:r>
              <a:rPr lang="de-DE" sz="1200" b="1" dirty="0">
                <a:latin typeface="Arial" panose="020B0604020202020204" pitchFamily="34" charset="0"/>
                <a:cs typeface="Arial" panose="020B0604020202020204" pitchFamily="34" charset="0"/>
              </a:rPr>
              <a:t> Interest</a:t>
            </a:r>
          </a:p>
          <a:p>
            <a:pPr marL="452438" eaLnBrk="0" hangingPunct="0">
              <a:defRPr/>
            </a:pPr>
            <a:r>
              <a:rPr lang="de-DE" sz="1100" dirty="0">
                <a:latin typeface="Arial" panose="020B0604020202020204" pitchFamily="34" charset="0"/>
                <a:cs typeface="Arial" panose="020B0604020202020204" pitchFamily="34" charset="0"/>
              </a:rPr>
              <a:t>Personal </a:t>
            </a:r>
            <a:r>
              <a:rPr lang="de-DE" sz="1100" dirty="0" err="1">
                <a:latin typeface="Arial" panose="020B0604020202020204" pitchFamily="34" charset="0"/>
                <a:cs typeface="Arial" panose="020B0604020202020204" pitchFamily="34" charset="0"/>
              </a:rPr>
              <a:t>relationships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 </a:t>
            </a:r>
            <a:r>
              <a:rPr lang="de-DE" sz="1100" dirty="0" err="1">
                <a:latin typeface="Arial" panose="020B0604020202020204" pitchFamily="34" charset="0"/>
                <a:cs typeface="Arial" panose="020B0604020202020204" pitchFamily="34" charset="0"/>
              </a:rPr>
              <a:t>person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that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is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authorized</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represent</a:t>
            </a:r>
            <a:r>
              <a:rPr lang="de-DE" sz="1100" dirty="0">
                <a:latin typeface="Arial" panose="020B0604020202020204" pitchFamily="34" charset="0"/>
                <a:cs typeface="Arial" panose="020B0604020202020204" pitchFamily="34" charset="0"/>
              </a:rPr>
              <a:t> a </a:t>
            </a:r>
            <a:r>
              <a:rPr lang="de-DE" sz="1100" dirty="0" err="1">
                <a:latin typeface="Arial" panose="020B0604020202020204" pitchFamily="34" charset="0"/>
                <a:cs typeface="Arial" panose="020B0604020202020204" pitchFamily="34" charset="0"/>
              </a:rPr>
              <a:t>company</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of</a:t>
            </a:r>
            <a:r>
              <a:rPr lang="de-DE" sz="1100" dirty="0">
                <a:latin typeface="Arial" panose="020B0604020202020204" pitchFamily="34" charset="0"/>
                <a:cs typeface="Arial" panose="020B0604020202020204" pitchFamily="34" charset="0"/>
              </a:rPr>
              <a:t> the </a:t>
            </a:r>
            <a:r>
              <a:rPr lang="de-DE" sz="1100" dirty="0" err="1">
                <a:latin typeface="Arial" panose="020B0604020202020204" pitchFamily="34" charset="0"/>
                <a:cs typeface="Arial" panose="020B0604020202020204" pitchFamily="34" charset="0"/>
              </a:rPr>
              <a:t>health</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economy</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member</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of</a:t>
            </a:r>
            <a:r>
              <a:rPr lang="de-DE" sz="1100" dirty="0">
                <a:latin typeface="Arial" panose="020B0604020202020204" pitchFamily="34" charset="0"/>
                <a:cs typeface="Arial" panose="020B0604020202020204" pitchFamily="34" charset="0"/>
              </a:rPr>
              <a:t> in </a:t>
            </a:r>
            <a:r>
              <a:rPr lang="de-DE" sz="1100" dirty="0" err="1">
                <a:latin typeface="Arial" panose="020B0604020202020204" pitchFamily="34" charset="0"/>
                <a:cs typeface="Arial" panose="020B0604020202020204" pitchFamily="34" charset="0"/>
              </a:rPr>
              <a:t>connection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with</a:t>
            </a:r>
            <a:r>
              <a:rPr lang="de-DE" sz="1100" dirty="0">
                <a:latin typeface="Arial" panose="020B0604020202020204" pitchFamily="34" charset="0"/>
                <a:cs typeface="Arial" panose="020B0604020202020204" pitchFamily="34" charset="0"/>
              </a:rPr>
              <a:t> the </a:t>
            </a:r>
            <a:r>
              <a:rPr lang="de-DE" sz="1100" dirty="0" err="1">
                <a:latin typeface="Arial" panose="020B0604020202020204" pitchFamily="34" charset="0"/>
                <a:cs typeface="Arial" panose="020B0604020202020204" pitchFamily="34" charset="0"/>
              </a:rPr>
              <a:t>report‘s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subject</a:t>
            </a:r>
            <a:r>
              <a:rPr lang="de-DE" sz="1100" dirty="0">
                <a:latin typeface="Arial" panose="020B0604020202020204" pitchFamily="34" charset="0"/>
                <a:cs typeface="Arial" panose="020B0604020202020204" pitchFamily="34" charset="0"/>
              </a:rPr>
              <a:t> relevant </a:t>
            </a:r>
            <a:r>
              <a:rPr lang="de-DE" sz="1100" dirty="0" err="1">
                <a:latin typeface="Arial" panose="020B0604020202020204" pitchFamily="34" charset="0"/>
                <a:cs typeface="Arial" panose="020B0604020202020204" pitchFamily="34" charset="0"/>
              </a:rPr>
              <a:t>associations</a:t>
            </a:r>
            <a:r>
              <a:rPr lang="de-DE" sz="1100" dirty="0">
                <a:latin typeface="Arial" panose="020B0604020202020204" pitchFamily="34" charset="0"/>
                <a:cs typeface="Arial" panose="020B0604020202020204" pitchFamily="34" charset="0"/>
              </a:rPr>
              <a:t>/professional </a:t>
            </a:r>
            <a:r>
              <a:rPr lang="de-DE" sz="1100" dirty="0" err="1">
                <a:latin typeface="Arial" panose="020B0604020202020204" pitchFamily="34" charset="0"/>
                <a:cs typeface="Arial" panose="020B0604020202020204" pitchFamily="34" charset="0"/>
              </a:rPr>
              <a:t>associations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political</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academic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scientific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or</a:t>
            </a:r>
            <a:r>
              <a:rPr lang="de-DE" sz="1100" dirty="0">
                <a:latin typeface="Arial" panose="020B0604020202020204" pitchFamily="34" charset="0"/>
                <a:cs typeface="Arial" panose="020B0604020202020204" pitchFamily="34" charset="0"/>
              </a:rPr>
              <a:t> personal </a:t>
            </a:r>
            <a:r>
              <a:rPr lang="de-DE" sz="1100" dirty="0" err="1">
                <a:latin typeface="Arial" panose="020B0604020202020204" pitchFamily="34" charset="0"/>
                <a:cs typeface="Arial" panose="020B0604020202020204" pitchFamily="34" charset="0"/>
              </a:rPr>
              <a:t>interests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which</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may</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cause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conflicts</a:t>
            </a:r>
            <a:r>
              <a:rPr lang="de-DE" sz="1100" dirty="0">
                <a:latin typeface="Arial" panose="020B0604020202020204" pitchFamily="34" charset="0"/>
                <a:cs typeface="Arial" panose="020B0604020202020204" pitchFamily="34" charset="0"/>
              </a:rPr>
              <a:t>.</a:t>
            </a:r>
          </a:p>
          <a:p>
            <a:pPr marL="228600" indent="-228600" eaLnBrk="0" hangingPunct="0">
              <a:buFont typeface="+mj-lt"/>
              <a:buAutoNum type="arabicPeriod"/>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a:latin typeface="Arial" panose="020B0604020202020204" pitchFamily="34" charset="0"/>
                <a:cs typeface="Arial" panose="020B0604020202020204" pitchFamily="34" charset="0"/>
              </a:rPr>
              <a:t>Disclosure of conflicts of interest – explanation  </a:t>
            </a:r>
            <a:endParaRPr lang="de-DE" b="1" dirty="0">
              <a:latin typeface="Arial" panose="020B0604020202020204" pitchFamily="34" charset="0"/>
              <a:cs typeface="Arial" panose="020B0604020202020204" pitchFamily="34" charset="0"/>
            </a:endParaRPr>
          </a:p>
        </p:txBody>
      </p:sp>
      <p:pic>
        <p:nvPicPr>
          <p:cNvPr id="7" name="Grafik 6">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rcRect/>
          <a:stretch/>
        </p:blipFill>
        <p:spPr>
          <a:xfrm>
            <a:off x="9944931" y="486032"/>
            <a:ext cx="1438904" cy="1438904"/>
          </a:xfrm>
          <a:prstGeom prst="rect">
            <a:avLst/>
          </a:prstGeom>
        </p:spPr>
      </p:pic>
    </p:spTree>
    <p:extLst>
      <p:ext uri="{BB962C8B-B14F-4D97-AF65-F5344CB8AC3E}">
        <p14:creationId xmlns:p14="http://schemas.microsoft.com/office/powerpoint/2010/main" val="2463338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430</Words>
  <Application>Microsoft Office PowerPoint</Application>
  <PresentationFormat>Breitbild</PresentationFormat>
  <Paragraphs>26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17</cp:revision>
  <dcterms:created xsi:type="dcterms:W3CDTF">2016-12-05T13:09:36Z</dcterms:created>
  <dcterms:modified xsi:type="dcterms:W3CDTF">2022-04-11T13:05:06Z</dcterms:modified>
</cp:coreProperties>
</file>